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58"/>
  </p:notesMasterIdLst>
  <p:handoutMasterIdLst>
    <p:handoutMasterId r:id="rId59"/>
  </p:handoutMasterIdLst>
  <p:sldIdLst>
    <p:sldId id="258" r:id="rId2"/>
    <p:sldId id="289" r:id="rId3"/>
    <p:sldId id="290" r:id="rId4"/>
    <p:sldId id="382" r:id="rId5"/>
    <p:sldId id="291" r:id="rId6"/>
    <p:sldId id="293" r:id="rId7"/>
    <p:sldId id="390" r:id="rId8"/>
    <p:sldId id="295" r:id="rId9"/>
    <p:sldId id="376" r:id="rId10"/>
    <p:sldId id="297" r:id="rId11"/>
    <p:sldId id="377" r:id="rId12"/>
    <p:sldId id="383" r:id="rId13"/>
    <p:sldId id="384" r:id="rId14"/>
    <p:sldId id="357" r:id="rId15"/>
    <p:sldId id="378" r:id="rId16"/>
    <p:sldId id="358" r:id="rId17"/>
    <p:sldId id="300" r:id="rId18"/>
    <p:sldId id="385" r:id="rId19"/>
    <p:sldId id="386" r:id="rId20"/>
    <p:sldId id="387" r:id="rId21"/>
    <p:sldId id="388" r:id="rId22"/>
    <p:sldId id="336" r:id="rId23"/>
    <p:sldId id="389" r:id="rId24"/>
    <p:sldId id="337" r:id="rId25"/>
    <p:sldId id="294" r:id="rId26"/>
    <p:sldId id="339" r:id="rId27"/>
    <p:sldId id="391" r:id="rId28"/>
    <p:sldId id="392" r:id="rId29"/>
    <p:sldId id="393" r:id="rId30"/>
    <p:sldId id="394" r:id="rId31"/>
    <p:sldId id="349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5C1E"/>
    <a:srgbClr val="20409A"/>
    <a:srgbClr val="60C452"/>
    <a:srgbClr val="CC0099"/>
    <a:srgbClr val="CC3399"/>
    <a:srgbClr val="FFFF00"/>
    <a:srgbClr val="CC0000"/>
    <a:srgbClr val="FFFFFF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757" autoAdjust="0"/>
  </p:normalViewPr>
  <p:slideViewPr>
    <p:cSldViewPr>
      <p:cViewPr>
        <p:scale>
          <a:sx n="70" d="100"/>
          <a:sy n="70" d="100"/>
        </p:scale>
        <p:origin x="-11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6/26/2013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6090A-E6B6-4AF6-9B7D-89CB5BAA3CD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50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51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52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53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54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55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56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chemeClr val="accent6"/>
                </a:solidFill>
                <a:latin typeface="Franklin Gothic Medium" pitchFamily="34" charset="0"/>
              </a:rPr>
              <a:t>Microsoft  Access  2013</a:t>
            </a:r>
            <a:endParaRPr lang="en-US" sz="6000" dirty="0">
              <a:solidFill>
                <a:schemeClr val="accent6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6576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®</a:t>
            </a:r>
          </a:p>
        </p:txBody>
      </p:sp>
      <p:sp>
        <p:nvSpPr>
          <p:cNvPr id="7" name="TextBox 14"/>
          <p:cNvSpPr txBox="1"/>
          <p:nvPr userDrawn="1"/>
        </p:nvSpPr>
        <p:spPr>
          <a:xfrm>
            <a:off x="6199187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8922" b="10781"/>
          <a:stretch>
            <a:fillRect/>
          </a:stretch>
        </p:blipFill>
        <p:spPr bwMode="auto">
          <a:xfrm>
            <a:off x="0" y="2819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Tutorial 5</a:t>
            </a:r>
            <a:br>
              <a:rPr lang="en-US" sz="4000" dirty="0" smtClean="0"/>
            </a:br>
            <a:r>
              <a:rPr lang="en-US" sz="4000" dirty="0"/>
              <a:t>Creating </a:t>
            </a:r>
            <a:r>
              <a:rPr lang="en-US" sz="4000" dirty="0" smtClean="0"/>
              <a:t>Advanced Queries </a:t>
            </a:r>
            <a:r>
              <a:rPr lang="en-US" sz="4000" dirty="0"/>
              <a:t>and</a:t>
            </a:r>
            <a:br>
              <a:rPr lang="en-US" sz="4000" dirty="0"/>
            </a:br>
            <a:r>
              <a:rPr lang="en-US" sz="4000" dirty="0" smtClean="0"/>
              <a:t>Enhancing Table Design</a:t>
            </a:r>
            <a:endParaRPr lang="en-US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Using Pattern Match in a </a:t>
            </a:r>
            <a:r>
              <a:rPr lang="en-US" sz="3600" dirty="0" smtClean="0"/>
              <a:t>Query </a:t>
            </a:r>
            <a:r>
              <a:rPr lang="en-US" sz="1050" dirty="0" smtClean="0"/>
              <a:t>(Cont</a:t>
            </a:r>
            <a:r>
              <a:rPr lang="en-US" sz="1050" dirty="0"/>
              <a:t>.)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1295400"/>
            <a:ext cx="7071203" cy="169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47800" y="3185620"/>
            <a:ext cx="6934200" cy="301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41399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Using a List-of-Values Match in a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b="1" dirty="0"/>
              <a:t>list-of-values match </a:t>
            </a:r>
            <a:r>
              <a:rPr lang="en-US" sz="2800" dirty="0"/>
              <a:t>selects records whose value for the designated field matches </a:t>
            </a:r>
            <a:r>
              <a:rPr lang="en-US" sz="2800" dirty="0" smtClean="0"/>
              <a:t>one of </a:t>
            </a:r>
            <a:r>
              <a:rPr lang="en-US" sz="2800" dirty="0"/>
              <a:t>two or more simple condition </a:t>
            </a:r>
            <a:r>
              <a:rPr lang="en-US" sz="2800" dirty="0" smtClean="0"/>
              <a:t>values</a:t>
            </a:r>
          </a:p>
          <a:p>
            <a:pPr lvl="1"/>
            <a:r>
              <a:rPr lang="en-US" sz="2400" dirty="0" smtClean="0"/>
              <a:t>Could include </a:t>
            </a:r>
            <a:r>
              <a:rPr lang="en-US" sz="2400" dirty="0"/>
              <a:t>several Or conditions in the design grid, but </a:t>
            </a:r>
            <a:r>
              <a:rPr lang="en-US" sz="2400" dirty="0" smtClean="0"/>
              <a:t>there is an </a:t>
            </a:r>
            <a:r>
              <a:rPr lang="en-US" sz="2400" dirty="0"/>
              <a:t>easier </a:t>
            </a:r>
            <a:r>
              <a:rPr lang="en-US" sz="2400" dirty="0" smtClean="0"/>
              <a:t>and clearer </a:t>
            </a:r>
            <a:r>
              <a:rPr lang="en-US" sz="2400" dirty="0"/>
              <a:t>way to do </a:t>
            </a:r>
            <a:r>
              <a:rPr lang="en-US" sz="2400" dirty="0" smtClean="0"/>
              <a:t>this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b="1" dirty="0"/>
              <a:t>In comparison operator </a:t>
            </a:r>
            <a:r>
              <a:rPr lang="en-US" sz="2000" dirty="0"/>
              <a:t>lets you define a condition with a list of two or more values for a </a:t>
            </a:r>
            <a:r>
              <a:rPr lang="en-US" sz="2000" dirty="0" smtClean="0"/>
              <a:t>field that select </a:t>
            </a:r>
            <a:r>
              <a:rPr lang="en-US" sz="2000" dirty="0"/>
              <a:t>and </a:t>
            </a:r>
            <a:r>
              <a:rPr lang="en-US" sz="2000" dirty="0" smtClean="0"/>
              <a:t>include those </a:t>
            </a:r>
            <a:r>
              <a:rPr lang="en-US" sz="2000" dirty="0"/>
              <a:t>record in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query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results</a:t>
            </a:r>
            <a:endParaRPr lang="en-U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71253" y="4316337"/>
            <a:ext cx="5907159" cy="1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39545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Using the Not Logical Operator in a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Not logical operator </a:t>
            </a:r>
            <a:r>
              <a:rPr lang="en-US" sz="2800" dirty="0"/>
              <a:t>negates a criterion or selects records for which the </a:t>
            </a:r>
            <a:r>
              <a:rPr lang="en-US" sz="2800" dirty="0" smtClean="0"/>
              <a:t>designated field </a:t>
            </a:r>
            <a:r>
              <a:rPr lang="en-US" sz="2800" dirty="0"/>
              <a:t>does not match the </a:t>
            </a:r>
            <a:r>
              <a:rPr lang="en-US" sz="2800" dirty="0" smtClean="0"/>
              <a:t>criterion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2971800"/>
            <a:ext cx="7924800" cy="237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12708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Using an AutoFilter to Filter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 smtClean="0"/>
              <a:t>You can </a:t>
            </a:r>
            <a:r>
              <a:rPr lang="en-US" sz="2800" dirty="0"/>
              <a:t>use the AutoFilter feature to choose </a:t>
            </a:r>
            <a:r>
              <a:rPr lang="en-US" sz="2800" dirty="0" smtClean="0"/>
              <a:t>restrictions faster </a:t>
            </a:r>
            <a:r>
              <a:rPr lang="en-US" sz="2800" dirty="0"/>
              <a:t>and with more </a:t>
            </a:r>
            <a:r>
              <a:rPr lang="en-US" sz="2800" dirty="0" smtClean="0"/>
              <a:t>flexibility than using the </a:t>
            </a:r>
            <a:br>
              <a:rPr lang="en-US" sz="2800" dirty="0" smtClean="0"/>
            </a:br>
            <a:r>
              <a:rPr lang="en-US" sz="2800" dirty="0" smtClean="0"/>
              <a:t>condition </a:t>
            </a:r>
            <a:br>
              <a:rPr lang="en-US" sz="2800" dirty="0" smtClean="0"/>
            </a:br>
            <a:r>
              <a:rPr lang="en-US" sz="2800" dirty="0" smtClean="0"/>
              <a:t>and Or </a:t>
            </a:r>
            <a:br>
              <a:rPr lang="en-US" sz="2800" dirty="0" smtClean="0"/>
            </a:br>
            <a:r>
              <a:rPr lang="en-US" sz="2800" dirty="0" smtClean="0"/>
              <a:t>logical </a:t>
            </a:r>
            <a:br>
              <a:rPr lang="en-US" sz="2800" dirty="0" smtClean="0"/>
            </a:br>
            <a:r>
              <a:rPr lang="en-US" sz="2800" dirty="0" smtClean="0"/>
              <a:t>operator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52218" y="2504952"/>
            <a:ext cx="6177432" cy="343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94764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Using an AutoFilter to Filter </a:t>
            </a:r>
            <a:r>
              <a:rPr lang="en-US" sz="3600" dirty="0" smtClean="0"/>
              <a:t>Data </a:t>
            </a:r>
            <a:r>
              <a:rPr lang="en-US" sz="1200" dirty="0" smtClean="0"/>
              <a:t>(Cont.) 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19200" y="1550968"/>
            <a:ext cx="6553200" cy="454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5841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Assigning a Conditional Value to a Calculated Field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Null Fields are </a:t>
            </a:r>
            <a:r>
              <a:rPr lang="en-US" sz="2800" dirty="0" smtClean="0"/>
              <a:t>fields </a:t>
            </a:r>
            <a:r>
              <a:rPr lang="en-US" sz="2800" dirty="0"/>
              <a:t>in a record does not contain any information at </a:t>
            </a:r>
            <a:r>
              <a:rPr lang="en-US" sz="2800" dirty="0" smtClean="0"/>
              <a:t>all</a:t>
            </a:r>
          </a:p>
          <a:p>
            <a:r>
              <a:rPr lang="en-US" sz="2800" dirty="0"/>
              <a:t>A field in a record that contains any data </a:t>
            </a:r>
            <a:r>
              <a:rPr lang="en-US" sz="2800" dirty="0" smtClean="0"/>
              <a:t>at all—even </a:t>
            </a:r>
            <a:r>
              <a:rPr lang="en-US" sz="2800" dirty="0"/>
              <a:t>a single space—is </a:t>
            </a:r>
            <a:r>
              <a:rPr lang="en-US" sz="2800" dirty="0" smtClean="0"/>
              <a:t>nonnull</a:t>
            </a:r>
          </a:p>
          <a:p>
            <a:pPr lvl="1"/>
            <a:r>
              <a:rPr lang="en-US" sz="2400" dirty="0"/>
              <a:t>To combine </a:t>
            </a:r>
            <a:r>
              <a:rPr lang="en-US" sz="2400" dirty="0" smtClean="0"/>
              <a:t>nonnull LastName </a:t>
            </a:r>
            <a:r>
              <a:rPr lang="en-US" sz="2400" dirty="0"/>
              <a:t>and FirstName fields, </a:t>
            </a:r>
            <a:r>
              <a:rPr lang="en-US" sz="2400" dirty="0" smtClean="0"/>
              <a:t>you can </a:t>
            </a:r>
            <a:r>
              <a:rPr lang="en-US" sz="2400" dirty="0"/>
              <a:t>use the expression </a:t>
            </a:r>
            <a:r>
              <a:rPr lang="en-US" sz="2400" dirty="0" smtClean="0"/>
              <a:t>LastName &amp; </a:t>
            </a:r>
            <a:r>
              <a:rPr lang="en-US" sz="2400" dirty="0"/>
              <a:t>“, “ &amp; </a:t>
            </a:r>
            <a:r>
              <a:rPr lang="en-US" sz="2400" dirty="0" smtClean="0"/>
              <a:t>FirstName</a:t>
            </a:r>
          </a:p>
          <a:p>
            <a:pPr lvl="2"/>
            <a:r>
              <a:rPr lang="en-US" sz="2000" dirty="0"/>
              <a:t>The </a:t>
            </a:r>
            <a:r>
              <a:rPr lang="en-US" sz="2000" b="1" dirty="0"/>
              <a:t>&amp; (ampersand) </a:t>
            </a:r>
            <a:r>
              <a:rPr lang="en-US" sz="2000" dirty="0"/>
              <a:t>operator is a concatenation operator </a:t>
            </a:r>
            <a:r>
              <a:rPr lang="en-US" sz="2000" dirty="0" smtClean="0"/>
              <a:t>that joins </a:t>
            </a:r>
            <a:r>
              <a:rPr lang="en-US" sz="2000" dirty="0"/>
              <a:t>text </a:t>
            </a:r>
            <a:r>
              <a:rPr lang="en-US" sz="2000" dirty="0" smtClean="0"/>
              <a:t>expressions</a:t>
            </a:r>
          </a:p>
          <a:p>
            <a:pPr lvl="2"/>
            <a:r>
              <a:rPr lang="en-US" sz="2000" b="1" dirty="0" smtClean="0"/>
              <a:t>Concatenation</a:t>
            </a:r>
            <a:r>
              <a:rPr lang="en-US" sz="2000" dirty="0" smtClean="0"/>
              <a:t> </a:t>
            </a:r>
            <a:r>
              <a:rPr lang="en-US" sz="2000" dirty="0"/>
              <a:t>refers to joining two or more text fields </a:t>
            </a:r>
            <a:r>
              <a:rPr lang="en-US" sz="2000" dirty="0" smtClean="0"/>
              <a:t>or characters </a:t>
            </a:r>
            <a:r>
              <a:rPr lang="en-US" sz="2000" dirty="0"/>
              <a:t>encapsulated in </a:t>
            </a:r>
            <a:r>
              <a:rPr lang="en-US" sz="2000" dirty="0" smtClean="0"/>
              <a:t>quotes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1648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Assigning a Conditional Value to a Calculated </a:t>
            </a:r>
            <a:r>
              <a:rPr lang="en-US" dirty="0" smtClean="0"/>
              <a:t>Field </a:t>
            </a:r>
            <a:r>
              <a:rPr lang="en-US" sz="1200" dirty="0" smtClean="0"/>
              <a:t>(Cont.)</a:t>
            </a:r>
            <a:endParaRPr lang="en-US" sz="3600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IIf (Immediate If</a:t>
            </a:r>
            <a:r>
              <a:rPr lang="en-US" sz="2800" dirty="0" smtClean="0"/>
              <a:t>) function </a:t>
            </a:r>
            <a:r>
              <a:rPr lang="en-US" sz="2800" dirty="0"/>
              <a:t>assigns one value to a calculated field or control if a condition is true, and </a:t>
            </a:r>
            <a:r>
              <a:rPr lang="en-US" sz="2800" dirty="0" smtClean="0"/>
              <a:t>a second </a:t>
            </a:r>
            <a:r>
              <a:rPr lang="en-US" sz="2800" dirty="0"/>
              <a:t>value if the condition is </a:t>
            </a:r>
            <a:r>
              <a:rPr lang="en-US" sz="2800" dirty="0" smtClean="0"/>
              <a:t>false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IIf function has three parts: a condition that is true or false, the result when the condition is true, and the result when the condition is false</a:t>
            </a:r>
          </a:p>
          <a:p>
            <a:pPr lvl="1"/>
            <a:r>
              <a:rPr lang="en-US" sz="2400" dirty="0"/>
              <a:t>Each part of the IIf function is separated by a comma</a:t>
            </a:r>
          </a:p>
          <a:p>
            <a:pPr lvl="1"/>
            <a:r>
              <a:rPr lang="en-US" sz="2400" dirty="0"/>
              <a:t>The IsNull function tests a field value or an expression for a null value; if the field value or expression is null, the result is true; otherwise, the result </a:t>
            </a:r>
            <a:r>
              <a:rPr lang="en-US" sz="2400" dirty="0" smtClean="0"/>
              <a:t>is false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0720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Assigning a Conditional Value to a Calculated Field </a:t>
            </a:r>
            <a:r>
              <a:rPr lang="en-US" sz="1200" dirty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736365"/>
            <a:ext cx="7924800" cy="336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27084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Assigning a Conditional Value to a Calculated Field </a:t>
            </a:r>
            <a:r>
              <a:rPr lang="en-US" sz="1200" dirty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846694"/>
            <a:ext cx="8152984" cy="324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27772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Assigning a Conditional Value to a Calculated Field </a:t>
            </a:r>
            <a:r>
              <a:rPr lang="en-US" sz="1200" dirty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399" y="1848755"/>
            <a:ext cx="8155757" cy="346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78749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5.1</a:t>
            </a:r>
            <a:endParaRPr lang="en-US" dirty="0"/>
          </a:p>
          <a:p>
            <a:pPr lvl="1"/>
            <a:r>
              <a:rPr lang="en-US" dirty="0"/>
              <a:t>Review object </a:t>
            </a:r>
            <a:r>
              <a:rPr lang="en-US" dirty="0" smtClean="0"/>
              <a:t>naming standards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Like, In, Not, and </a:t>
            </a:r>
            <a:r>
              <a:rPr lang="en-US" dirty="0" smtClean="0"/>
              <a:t>&amp; operators </a:t>
            </a:r>
            <a:r>
              <a:rPr lang="en-US" dirty="0"/>
              <a:t>in queries</a:t>
            </a:r>
          </a:p>
          <a:p>
            <a:pPr lvl="1"/>
            <a:r>
              <a:rPr lang="en-US" dirty="0" smtClean="0"/>
              <a:t>Filter </a:t>
            </a:r>
            <a:r>
              <a:rPr lang="en-US" dirty="0"/>
              <a:t>data using an AutoFilter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the IIf function to </a:t>
            </a:r>
            <a:r>
              <a:rPr lang="en-US" dirty="0" smtClean="0"/>
              <a:t>assign a </a:t>
            </a:r>
            <a:r>
              <a:rPr lang="en-US" dirty="0"/>
              <a:t>conditional value to </a:t>
            </a:r>
            <a:r>
              <a:rPr lang="en-US" dirty="0" smtClean="0"/>
              <a:t>a calculated </a:t>
            </a:r>
            <a:r>
              <a:rPr lang="en-US" dirty="0"/>
              <a:t>field in a query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a parameter query</a:t>
            </a:r>
            <a:endParaRPr lang="en-US" sz="9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Assigning a Conditional Value to a Calculated Field </a:t>
            </a:r>
            <a:r>
              <a:rPr lang="en-US" sz="1200" dirty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640316"/>
            <a:ext cx="8256948" cy="30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40356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Assigning a Conditional Value to a Calculated Field </a:t>
            </a:r>
            <a:r>
              <a:rPr lang="en-US" sz="1200" dirty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1732411"/>
            <a:ext cx="8013750" cy="382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56622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a Parameter </a:t>
            </a:r>
            <a:r>
              <a:rPr lang="en-US" dirty="0"/>
              <a:t>Q</a:t>
            </a:r>
            <a:r>
              <a:rPr lang="en-US" dirty="0" smtClean="0"/>
              <a:t>uery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</a:t>
            </a:r>
            <a:r>
              <a:rPr lang="en-US" sz="2800" b="1" dirty="0"/>
              <a:t>parameter query </a:t>
            </a:r>
            <a:r>
              <a:rPr lang="en-US" sz="2800" dirty="0"/>
              <a:t>displays </a:t>
            </a:r>
            <a:r>
              <a:rPr lang="en-US" sz="2800" dirty="0" smtClean="0"/>
              <a:t>a dialog </a:t>
            </a:r>
            <a:r>
              <a:rPr lang="en-US" sz="2800" dirty="0"/>
              <a:t>box that prompts the user to enter one or more </a:t>
            </a:r>
            <a:r>
              <a:rPr lang="en-US" sz="2800" dirty="0" smtClean="0"/>
              <a:t>criteria values </a:t>
            </a:r>
            <a:r>
              <a:rPr lang="en-US" sz="2800" dirty="0"/>
              <a:t>when the query </a:t>
            </a:r>
            <a:r>
              <a:rPr lang="en-US" sz="2800" dirty="0" smtClean="0"/>
              <a:t>is run</a:t>
            </a:r>
          </a:p>
          <a:p>
            <a:pPr lvl="1"/>
            <a:r>
              <a:rPr lang="en-US" sz="2400" dirty="0" smtClean="0"/>
              <a:t>The value entered into the prompt causes the query to select only those records </a:t>
            </a:r>
            <a:r>
              <a:rPr lang="en-US" sz="2400" dirty="0"/>
              <a:t>with </a:t>
            </a:r>
            <a:r>
              <a:rPr lang="en-US" sz="2400" dirty="0" smtClean="0"/>
              <a:t>field </a:t>
            </a:r>
            <a:r>
              <a:rPr lang="en-US" sz="2400" dirty="0"/>
              <a:t>value from the table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4398" y="3623691"/>
            <a:ext cx="7629525" cy="17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80163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a Parameter Query </a:t>
            </a:r>
            <a:r>
              <a:rPr lang="en-US" sz="1200" dirty="0" smtClean="0"/>
              <a:t>(Cont.)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716662"/>
            <a:ext cx="8077200" cy="121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3400" y="3938623"/>
            <a:ext cx="8182514" cy="180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14797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16727" y="3825933"/>
            <a:ext cx="6546273" cy="194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Creating a More Flexible Parameter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400" dirty="0"/>
              <a:t>Most users want a parameter query to display the records that match the </a:t>
            </a:r>
            <a:r>
              <a:rPr lang="en-US" sz="2400" dirty="0" smtClean="0"/>
              <a:t>parameter value </a:t>
            </a:r>
            <a:r>
              <a:rPr lang="en-US" sz="2400" dirty="0"/>
              <a:t>the user enters or to display all records when the user doesn’t enter a </a:t>
            </a:r>
            <a:r>
              <a:rPr lang="en-US" sz="2400" dirty="0" smtClean="0"/>
              <a:t>parameter value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dirty="0"/>
              <a:t>provide this functionality, you can change the value in the Criteria box in the design grid for the specified column</a:t>
            </a:r>
          </a:p>
          <a:p>
            <a:pPr lvl="1"/>
            <a:r>
              <a:rPr lang="en-US" sz="2000" dirty="0"/>
              <a:t>Prefix the Like operator to the original criterion and concatenate the criterion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 </a:t>
            </a:r>
            <a:r>
              <a:rPr lang="en-US" sz="2000" dirty="0"/>
              <a:t>a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wildcard </a:t>
            </a:r>
            <a:br>
              <a:rPr lang="en-US" sz="2000" dirty="0" smtClean="0"/>
            </a:br>
            <a:r>
              <a:rPr lang="en-US" sz="2000" dirty="0" smtClean="0"/>
              <a:t>character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2793068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Advanced Query Wizards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1335856"/>
            <a:ext cx="3810000" cy="495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19585" y="1371600"/>
            <a:ext cx="411568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0866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Creating a Crosstab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621475"/>
            <a:ext cx="8229600" cy="290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37250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Creating a Crosstab Query </a:t>
            </a:r>
            <a:r>
              <a:rPr lang="en-US" sz="1200" dirty="0" smtClean="0"/>
              <a:t>(Cont.)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6400" y="1442045"/>
            <a:ext cx="5715000" cy="459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93698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Creating a Crosstab Query </a:t>
            </a:r>
            <a:r>
              <a:rPr lang="en-US" sz="1200" dirty="0" smtClean="0"/>
              <a:t>(Cont.)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295400"/>
            <a:ext cx="534513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5753100" y="1295400"/>
            <a:ext cx="3009900" cy="4830763"/>
          </a:xfrm>
        </p:spPr>
        <p:txBody>
          <a:bodyPr/>
          <a:lstStyle/>
          <a:p>
            <a:r>
              <a:rPr lang="en-US" sz="2400" dirty="0"/>
              <a:t>The quickest way to create a crosstab query is to use the </a:t>
            </a:r>
            <a:r>
              <a:rPr lang="en-US" sz="2400" b="1" dirty="0"/>
              <a:t>Crosstab Query </a:t>
            </a:r>
            <a:r>
              <a:rPr lang="en-US" sz="2400" b="1" dirty="0" smtClean="0"/>
              <a:t>Wizard</a:t>
            </a:r>
            <a:endParaRPr lang="en-US" sz="2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77197" y="3581400"/>
            <a:ext cx="5542903" cy="261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25200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Creating a Crosstab Query </a:t>
            </a:r>
            <a:r>
              <a:rPr lang="en-US" sz="1200" dirty="0" smtClean="0"/>
              <a:t>(Cont.)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199" y="1463051"/>
            <a:ext cx="8268077" cy="248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600200" y="4114800"/>
            <a:ext cx="6848475" cy="211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68755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</a:t>
            </a:r>
            <a:r>
              <a:rPr lang="en-US" sz="1200" dirty="0" smtClean="0"/>
              <a:t>(Cont.)</a:t>
            </a:r>
            <a:endParaRPr lang="en-US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4906963"/>
          </a:xfrm>
        </p:spPr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5.2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query wizards to </a:t>
            </a:r>
            <a:r>
              <a:rPr lang="en-US" dirty="0" smtClean="0"/>
              <a:t>create a </a:t>
            </a:r>
            <a:r>
              <a:rPr lang="en-US" dirty="0"/>
              <a:t>crosstab query, a </a:t>
            </a:r>
            <a:r>
              <a:rPr lang="en-US" dirty="0" smtClean="0"/>
              <a:t>find duplicates </a:t>
            </a:r>
            <a:r>
              <a:rPr lang="en-US" dirty="0"/>
              <a:t>query, and a </a:t>
            </a:r>
            <a:r>
              <a:rPr lang="en-US" dirty="0" smtClean="0"/>
              <a:t>find unmatched query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a top values query</a:t>
            </a:r>
            <a:endParaRPr lang="en-US" sz="8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80528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Creating a Crosstab Query </a:t>
            </a:r>
            <a:r>
              <a:rPr lang="en-US" sz="1200" dirty="0" smtClean="0"/>
              <a:t>(Cont.)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8352" y="1864036"/>
            <a:ext cx="8195204" cy="24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5078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35991" y="2865589"/>
            <a:ext cx="5133975" cy="294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Creating a Find Duplicates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343399"/>
          </a:xfrm>
        </p:spPr>
        <p:txBody>
          <a:bodyPr/>
          <a:lstStyle/>
          <a:p>
            <a:r>
              <a:rPr lang="en-US" sz="2800" dirty="0"/>
              <a:t>A find duplicates query is a select query that finds duplicate records in a table </a:t>
            </a:r>
            <a:r>
              <a:rPr lang="en-US" sz="2800" dirty="0" smtClean="0"/>
              <a:t>or query</a:t>
            </a:r>
          </a:p>
          <a:p>
            <a:pPr lvl="1"/>
            <a:r>
              <a:rPr lang="en-US" sz="2400" dirty="0" smtClean="0"/>
              <a:t>You </a:t>
            </a:r>
            <a:r>
              <a:rPr lang="en-US" sz="2400" dirty="0"/>
              <a:t>can create this type of query using the </a:t>
            </a:r>
            <a:r>
              <a:rPr lang="en-US" sz="2400" b="1" dirty="0"/>
              <a:t>Find Duplicates Query </a:t>
            </a:r>
            <a:r>
              <a:rPr lang="en-US" sz="2400" b="1" dirty="0" smtClean="0"/>
              <a:t>Wizard</a:t>
            </a:r>
            <a:endParaRPr lang="en-US" sz="2400" dirty="0"/>
          </a:p>
          <a:p>
            <a:r>
              <a:rPr lang="en-US" sz="2800" dirty="0"/>
              <a:t>A find duplicates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query </a:t>
            </a:r>
            <a:r>
              <a:rPr lang="en-US" sz="2800" dirty="0"/>
              <a:t>searches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 </a:t>
            </a:r>
            <a:r>
              <a:rPr lang="en-US" sz="2800" dirty="0"/>
              <a:t>duplicate </a:t>
            </a:r>
            <a:r>
              <a:rPr lang="en-US" sz="2800" dirty="0" smtClean="0"/>
              <a:t>values </a:t>
            </a:r>
            <a:br>
              <a:rPr lang="en-US" sz="2800" dirty="0" smtClean="0"/>
            </a:br>
            <a:r>
              <a:rPr lang="en-US" sz="2800" dirty="0" smtClean="0"/>
              <a:t>based </a:t>
            </a:r>
            <a:r>
              <a:rPr lang="en-US" sz="2800" dirty="0"/>
              <a:t>on </a:t>
            </a:r>
            <a:r>
              <a:rPr lang="en-US" sz="2800" dirty="0" smtClean="0"/>
              <a:t>the </a:t>
            </a:r>
            <a:r>
              <a:rPr lang="en-US" sz="2800" dirty="0"/>
              <a:t>fields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you select </a:t>
            </a:r>
            <a:r>
              <a:rPr lang="en-US" sz="2800" dirty="0"/>
              <a:t>when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answering </a:t>
            </a:r>
            <a:r>
              <a:rPr lang="en-US" sz="2800" dirty="0"/>
              <a:t>the </a:t>
            </a:r>
            <a:r>
              <a:rPr lang="en-US" sz="2800" dirty="0" smtClean="0"/>
              <a:t>Wizard’s</a:t>
            </a:r>
            <a:br>
              <a:rPr lang="en-US" sz="2800" dirty="0" smtClean="0"/>
            </a:br>
            <a:r>
              <a:rPr lang="en-US" sz="2800" dirty="0" smtClean="0"/>
              <a:t>questions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7754368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Creating a Find Unmatched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/>
              <a:t>A find unmatched query is a select query that finds all records in a table or query that </a:t>
            </a:r>
            <a:r>
              <a:rPr lang="en-US" sz="2800" dirty="0" smtClean="0"/>
              <a:t>have no </a:t>
            </a:r>
            <a:r>
              <a:rPr lang="en-US" sz="2800" dirty="0"/>
              <a:t>related records in a second table or </a:t>
            </a:r>
            <a:r>
              <a:rPr lang="en-US" sz="2800" dirty="0" smtClean="0"/>
              <a:t>query</a:t>
            </a:r>
          </a:p>
          <a:p>
            <a:pPr lvl="1"/>
            <a:r>
              <a:rPr lang="en-US" sz="2400" dirty="0"/>
              <a:t>U</a:t>
            </a:r>
            <a:r>
              <a:rPr lang="en-US" sz="2400" dirty="0" smtClean="0"/>
              <a:t>se </a:t>
            </a:r>
            <a:r>
              <a:rPr lang="en-US" sz="2400" dirty="0"/>
              <a:t>the </a:t>
            </a:r>
            <a:r>
              <a:rPr lang="en-US" sz="2400" b="1" dirty="0"/>
              <a:t>Find Unmatched Query Wizard </a:t>
            </a:r>
            <a:r>
              <a:rPr lang="en-US" sz="2400" dirty="0"/>
              <a:t>to create this type of </a:t>
            </a:r>
            <a:r>
              <a:rPr lang="en-US" sz="2400" dirty="0" smtClean="0"/>
              <a:t>query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44725" y="3505200"/>
            <a:ext cx="6786413" cy="269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01665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Creating a Find Unmatched Query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451068"/>
            <a:ext cx="8232756" cy="205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87705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Creating a Top Values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 smtClean="0"/>
              <a:t>Users might want </a:t>
            </a:r>
            <a:r>
              <a:rPr lang="en-US" sz="2800" dirty="0"/>
              <a:t>to limit </a:t>
            </a:r>
            <a:r>
              <a:rPr lang="en-US" sz="2800" dirty="0" smtClean="0"/>
              <a:t>the number </a:t>
            </a:r>
            <a:r>
              <a:rPr lang="en-US" sz="2800" dirty="0"/>
              <a:t>to a more manageable size by displaying, for example, just the first 10 </a:t>
            </a:r>
            <a:r>
              <a:rPr lang="en-US" sz="2800" dirty="0" smtClean="0"/>
              <a:t>records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/>
              <a:t>Top Values property </a:t>
            </a:r>
            <a:r>
              <a:rPr lang="en-US" sz="2400" dirty="0"/>
              <a:t>for a query lets you limit the number of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records </a:t>
            </a:r>
            <a:r>
              <a:rPr lang="en-US" sz="2400" dirty="0"/>
              <a:t>in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the query </a:t>
            </a:r>
            <a:br>
              <a:rPr lang="en-US" sz="2400" dirty="0"/>
            </a:br>
            <a:r>
              <a:rPr lang="en-US" sz="2400" dirty="0"/>
              <a:t>results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24200" y="3053342"/>
            <a:ext cx="5638800" cy="315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27744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Creating a Top Values Query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399" y="1695069"/>
            <a:ext cx="8229600" cy="23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76658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Lookup Fields and Input Masks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1289889"/>
            <a:ext cx="3886200" cy="503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07563" y="1592401"/>
            <a:ext cx="4370926" cy="42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26116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Creating a Lookup Field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 smtClean="0"/>
              <a:t>Data entry </a:t>
            </a:r>
            <a:r>
              <a:rPr lang="en-US" sz="2800" dirty="0"/>
              <a:t>is easier if </a:t>
            </a:r>
            <a:r>
              <a:rPr lang="en-US" sz="2800" dirty="0" smtClean="0"/>
              <a:t>users do </a:t>
            </a:r>
            <a:r>
              <a:rPr lang="en-US" sz="2800" dirty="0"/>
              <a:t>not need to remember the correct values for fields</a:t>
            </a:r>
          </a:p>
          <a:p>
            <a:r>
              <a:rPr lang="en-US" sz="2800" dirty="0"/>
              <a:t>A lookup field lets the user select a value from a list of possible value</a:t>
            </a:r>
          </a:p>
          <a:p>
            <a:r>
              <a:rPr lang="en-US" sz="2800" dirty="0"/>
              <a:t>Use a </a:t>
            </a:r>
            <a:r>
              <a:rPr lang="en-US" sz="2800" b="1" dirty="0"/>
              <a:t>Lookup Wizard </a:t>
            </a:r>
            <a:r>
              <a:rPr lang="en-US" sz="2800" dirty="0"/>
              <a:t>field in Access to create a lookup field in a table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7828" y="4648200"/>
            <a:ext cx="7982771" cy="112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82422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Creating a Lookup </a:t>
            </a:r>
            <a:r>
              <a:rPr lang="en-US" sz="4000" dirty="0" smtClean="0"/>
              <a:t>Field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455384"/>
            <a:ext cx="5804755" cy="197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28800" y="3657600"/>
            <a:ext cx="6353176" cy="230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34175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Creating a Lookup </a:t>
            </a:r>
            <a:r>
              <a:rPr lang="en-US" sz="4000" dirty="0" smtClean="0"/>
              <a:t>Field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1616621"/>
            <a:ext cx="7890107" cy="423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20447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</a:t>
            </a:r>
            <a:r>
              <a:rPr lang="en-US" sz="1200" dirty="0" smtClean="0"/>
              <a:t>(Cont.)</a:t>
            </a:r>
            <a:endParaRPr lang="en-US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4906963"/>
          </a:xfrm>
        </p:spPr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5.3</a:t>
            </a:r>
            <a:endParaRPr lang="en-US" dirty="0"/>
          </a:p>
          <a:p>
            <a:pPr lvl="1"/>
            <a:r>
              <a:rPr lang="en-US" dirty="0" smtClean="0"/>
              <a:t>Modify </a:t>
            </a:r>
            <a:r>
              <a:rPr lang="en-US" dirty="0"/>
              <a:t>table designs </a:t>
            </a:r>
            <a:r>
              <a:rPr lang="en-US" dirty="0" smtClean="0"/>
              <a:t>using lookup </a:t>
            </a:r>
            <a:r>
              <a:rPr lang="en-US" dirty="0"/>
              <a:t>fields,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input </a:t>
            </a:r>
            <a:r>
              <a:rPr lang="en-US" dirty="0"/>
              <a:t>masks, </a:t>
            </a:r>
            <a:r>
              <a:rPr lang="en-US" dirty="0" smtClean="0"/>
              <a:t>and data </a:t>
            </a:r>
            <a:r>
              <a:rPr lang="en-US" dirty="0"/>
              <a:t>validation rules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object </a:t>
            </a:r>
            <a:r>
              <a:rPr lang="en-US" dirty="0" smtClean="0"/>
              <a:t>dependencies </a:t>
            </a:r>
            <a:endParaRPr lang="en-US" dirty="0"/>
          </a:p>
          <a:p>
            <a:pPr lvl="1"/>
            <a:r>
              <a:rPr lang="en-US" dirty="0" smtClean="0"/>
              <a:t>Review </a:t>
            </a:r>
            <a:r>
              <a:rPr lang="en-US" dirty="0"/>
              <a:t>a Long Text </a:t>
            </a:r>
            <a:r>
              <a:rPr lang="en-US" dirty="0" smtClean="0"/>
              <a:t>field’s properties</a:t>
            </a:r>
            <a:endParaRPr lang="en-US" dirty="0"/>
          </a:p>
          <a:p>
            <a:pPr lvl="1"/>
            <a:r>
              <a:rPr lang="en-US" dirty="0" smtClean="0"/>
              <a:t>Designate </a:t>
            </a:r>
            <a:r>
              <a:rPr lang="en-US" dirty="0"/>
              <a:t>a trusted folder</a:t>
            </a:r>
            <a:endParaRPr lang="en-US" sz="9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36715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Using the Input Mask Wizard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/>
              <a:t>A literal display character is a </a:t>
            </a:r>
            <a:r>
              <a:rPr lang="en-US" sz="2800" dirty="0" smtClean="0"/>
              <a:t>special character </a:t>
            </a:r>
            <a:r>
              <a:rPr lang="en-US" sz="2800" dirty="0"/>
              <a:t>that automatically appears in specific positions of a field </a:t>
            </a:r>
            <a:r>
              <a:rPr lang="en-US" sz="2800" dirty="0" smtClean="0"/>
              <a:t>value – like hyphens in a social security number</a:t>
            </a:r>
          </a:p>
          <a:p>
            <a:pPr lvl="1"/>
            <a:r>
              <a:rPr lang="en-US" dirty="0"/>
              <a:t>To include these characters, you need to create an input mask, </a:t>
            </a:r>
            <a:r>
              <a:rPr lang="en-US" sz="2800" dirty="0"/>
              <a:t>which is a predefined format used to enter and display data in a </a:t>
            </a:r>
            <a:r>
              <a:rPr lang="en-US" sz="2800" dirty="0" smtClean="0"/>
              <a:t>field</a:t>
            </a:r>
            <a:endParaRPr lang="en-US" sz="2800" dirty="0"/>
          </a:p>
          <a:p>
            <a:r>
              <a:rPr lang="en-US" sz="2800" dirty="0"/>
              <a:t>An easy way to create an input mask is to use the </a:t>
            </a:r>
            <a:r>
              <a:rPr lang="en-US" sz="2800" b="1" dirty="0"/>
              <a:t>Input Mask </a:t>
            </a:r>
            <a:r>
              <a:rPr lang="en-US" sz="2800" b="1" dirty="0" smtClean="0"/>
              <a:t>Wizard</a:t>
            </a:r>
            <a:r>
              <a:rPr lang="en-US" sz="2800" dirty="0" smtClean="0"/>
              <a:t> which guides </a:t>
            </a:r>
            <a:r>
              <a:rPr lang="en-US" sz="2800" dirty="0"/>
              <a:t>you in creating a predefined format for a </a:t>
            </a:r>
            <a:r>
              <a:rPr lang="en-US" sz="2800" dirty="0" smtClean="0"/>
              <a:t>field</a:t>
            </a:r>
          </a:p>
          <a:p>
            <a:pPr lvl="1"/>
            <a:r>
              <a:rPr lang="en-US" sz="2400" dirty="0"/>
              <a:t>Y</a:t>
            </a:r>
            <a:r>
              <a:rPr lang="en-US" sz="2400" dirty="0" smtClean="0"/>
              <a:t>ou </a:t>
            </a:r>
            <a:r>
              <a:rPr lang="en-US" sz="2400" dirty="0"/>
              <a:t>must be in Design </a:t>
            </a:r>
            <a:r>
              <a:rPr lang="en-US" sz="2400" dirty="0" smtClean="0"/>
              <a:t>view to </a:t>
            </a:r>
            <a:r>
              <a:rPr lang="en-US" sz="2400" dirty="0"/>
              <a:t>use the Input Mask </a:t>
            </a:r>
            <a:r>
              <a:rPr lang="en-US" sz="2400" dirty="0" smtClean="0"/>
              <a:t>Wizard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458343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Using the Input Mask </a:t>
            </a:r>
            <a:r>
              <a:rPr lang="en-US" sz="4000" dirty="0" smtClean="0"/>
              <a:t>Wizard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719448"/>
            <a:ext cx="8513648" cy="280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46052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Using the Input Mask </a:t>
            </a:r>
            <a:r>
              <a:rPr lang="en-US" sz="4000" dirty="0" smtClean="0"/>
              <a:t>Wizard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533192"/>
            <a:ext cx="8131453" cy="455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52944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Using the Input Mask </a:t>
            </a:r>
            <a:r>
              <a:rPr lang="en-US" sz="4000" dirty="0" smtClean="0"/>
              <a:t>Wizard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90600" y="1421146"/>
            <a:ext cx="7162800" cy="4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46492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Using the Input Mask </a:t>
            </a:r>
            <a:r>
              <a:rPr lang="en-US" sz="4000" dirty="0" smtClean="0"/>
              <a:t>Wizard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1528716"/>
            <a:ext cx="7832017" cy="448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55551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Using the Input Mask </a:t>
            </a:r>
            <a:r>
              <a:rPr lang="en-US" sz="4000" dirty="0" smtClean="0"/>
              <a:t>Wizard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3722" y="1708358"/>
            <a:ext cx="7430726" cy="13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2437" y="3799666"/>
            <a:ext cx="8158162" cy="210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5133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Identifying Object Dependencies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/>
              <a:t>An </a:t>
            </a:r>
            <a:r>
              <a:rPr lang="en-US" sz="2800" b="1" dirty="0"/>
              <a:t>object dependency </a:t>
            </a:r>
            <a:r>
              <a:rPr lang="en-US" sz="2800" dirty="0"/>
              <a:t>exists between two objects when a change to the </a:t>
            </a:r>
            <a:r>
              <a:rPr lang="en-US" sz="2800" dirty="0" smtClean="0"/>
              <a:t>properties of </a:t>
            </a:r>
            <a:r>
              <a:rPr lang="en-US" sz="2800" dirty="0"/>
              <a:t>data in one object affects the properties of data in the other </a:t>
            </a:r>
            <a:r>
              <a:rPr lang="en-US" sz="2800" dirty="0" smtClean="0"/>
              <a:t>object</a:t>
            </a:r>
          </a:p>
          <a:p>
            <a:pPr lvl="1"/>
            <a:r>
              <a:rPr lang="en-US" sz="2400" dirty="0"/>
              <a:t>Dependencies between Access objects, such as tables, queries, and forms, can occur as relationships or using a query to obtain values from more than one </a:t>
            </a:r>
            <a:r>
              <a:rPr lang="en-US" sz="2400" dirty="0" smtClean="0"/>
              <a:t>table.</a:t>
            </a:r>
          </a:p>
          <a:p>
            <a:pPr lvl="1"/>
            <a:r>
              <a:rPr lang="en-US" sz="2400" dirty="0"/>
              <a:t>Any form or report that uses fields from a query is directly dependent on the </a:t>
            </a:r>
            <a:r>
              <a:rPr lang="en-US" sz="2400" dirty="0" smtClean="0"/>
              <a:t>query and </a:t>
            </a:r>
            <a:r>
              <a:rPr lang="en-US" sz="2400" dirty="0"/>
              <a:t>is indirectly dependent on the tables that provide the data to the </a:t>
            </a:r>
            <a:r>
              <a:rPr lang="en-US" sz="2400" dirty="0" smtClean="0"/>
              <a:t>query</a:t>
            </a:r>
          </a:p>
          <a:p>
            <a:r>
              <a:rPr lang="en-US" sz="2800" dirty="0" smtClean="0"/>
              <a:t>The </a:t>
            </a:r>
            <a:r>
              <a:rPr lang="en-US" sz="2400" b="1" dirty="0" smtClean="0"/>
              <a:t>Object </a:t>
            </a:r>
            <a:r>
              <a:rPr lang="en-US" sz="2400" b="1" dirty="0"/>
              <a:t>Dependencies pane </a:t>
            </a:r>
            <a:r>
              <a:rPr lang="en-US" sz="2400" dirty="0"/>
              <a:t>displays a collapsible list of the dependencies among </a:t>
            </a:r>
            <a:r>
              <a:rPr lang="en-US" sz="2400" dirty="0" smtClean="0"/>
              <a:t>the objects </a:t>
            </a:r>
            <a:r>
              <a:rPr lang="en-US" sz="2400" dirty="0"/>
              <a:t>in an Access </a:t>
            </a:r>
            <a:r>
              <a:rPr lang="en-US" sz="2400" dirty="0" smtClean="0"/>
              <a:t>database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011542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Identifying Object </a:t>
            </a:r>
            <a:r>
              <a:rPr lang="en-US" sz="4000" dirty="0" smtClean="0"/>
              <a:t>Dependencies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399" y="1506239"/>
            <a:ext cx="8117417" cy="453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57555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Defining Data Validation Rules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b="1" dirty="0"/>
              <a:t>Defining Field Validation Rules</a:t>
            </a:r>
          </a:p>
          <a:p>
            <a:pPr lvl="1"/>
            <a:r>
              <a:rPr lang="en-US" sz="2400" dirty="0"/>
              <a:t>To prevent a user from entering an unacceptable value in </a:t>
            </a:r>
            <a:r>
              <a:rPr lang="en-US" sz="2400" dirty="0" smtClean="0"/>
              <a:t>a field</a:t>
            </a:r>
            <a:r>
              <a:rPr lang="en-US" sz="2400" dirty="0"/>
              <a:t>, you </a:t>
            </a:r>
            <a:r>
              <a:rPr lang="en-US" sz="2400" dirty="0" smtClean="0"/>
              <a:t>can create </a:t>
            </a:r>
            <a:r>
              <a:rPr lang="en-US" sz="2400" dirty="0"/>
              <a:t>a </a:t>
            </a:r>
            <a:r>
              <a:rPr lang="en-US" sz="2400" b="1" dirty="0"/>
              <a:t>field validation rule </a:t>
            </a:r>
            <a:r>
              <a:rPr lang="en-US" sz="2400" dirty="0"/>
              <a:t>that verifies a field value by comparing it to a constant </a:t>
            </a:r>
            <a:r>
              <a:rPr lang="en-US" sz="2400" dirty="0" smtClean="0"/>
              <a:t>or to </a:t>
            </a:r>
            <a:r>
              <a:rPr lang="en-US" sz="2400" dirty="0"/>
              <a:t>a set of </a:t>
            </a:r>
            <a:r>
              <a:rPr lang="en-US" sz="2400" dirty="0" smtClean="0"/>
              <a:t>constants</a:t>
            </a:r>
          </a:p>
          <a:p>
            <a:pPr lvl="2"/>
            <a:r>
              <a:rPr lang="en-US" dirty="0"/>
              <a:t>You create a field validation rule by setting the Validation Rule and the Validation Text field </a:t>
            </a:r>
            <a:r>
              <a:rPr lang="en-US" dirty="0" smtClean="0"/>
              <a:t>properties </a:t>
            </a:r>
            <a:endParaRPr lang="en-US" dirty="0"/>
          </a:p>
          <a:p>
            <a:pPr lvl="2"/>
            <a:r>
              <a:rPr lang="en-US" sz="2400" dirty="0" smtClean="0"/>
              <a:t>The </a:t>
            </a:r>
            <a:r>
              <a:rPr lang="en-US" sz="2400" b="1" dirty="0"/>
              <a:t>Validation Rule property </a:t>
            </a:r>
            <a:r>
              <a:rPr lang="en-US" sz="2400" dirty="0"/>
              <a:t>value specifies </a:t>
            </a:r>
            <a:r>
              <a:rPr lang="en-US" sz="2400" dirty="0" smtClean="0"/>
              <a:t>the valid </a:t>
            </a:r>
            <a:r>
              <a:rPr lang="en-US" sz="2400" dirty="0"/>
              <a:t>values that users can enter in a field. </a:t>
            </a:r>
            <a:endParaRPr lang="en-US" sz="2400" dirty="0" smtClean="0"/>
          </a:p>
          <a:p>
            <a:pPr lvl="2"/>
            <a:r>
              <a:rPr lang="en-US" sz="2400" dirty="0" smtClean="0"/>
              <a:t>The </a:t>
            </a:r>
            <a:r>
              <a:rPr lang="en-US" sz="2400" b="1" dirty="0"/>
              <a:t>Validation Text property </a:t>
            </a:r>
            <a:r>
              <a:rPr lang="en-US" sz="2400" dirty="0"/>
              <a:t>value will </a:t>
            </a:r>
            <a:r>
              <a:rPr lang="en-US" sz="2400" dirty="0" smtClean="0"/>
              <a:t>be displayed </a:t>
            </a:r>
            <a:r>
              <a:rPr lang="en-US" sz="2400" dirty="0"/>
              <a:t>in a dialog box if a user enters an invalid </a:t>
            </a:r>
            <a:r>
              <a:rPr lang="en-US" sz="2400" dirty="0" smtClean="0"/>
              <a:t>value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975418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Defining Data Validation </a:t>
            </a:r>
            <a:r>
              <a:rPr lang="en-US" sz="4000" dirty="0" smtClean="0"/>
              <a:t>Rules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4400" y="1671693"/>
            <a:ext cx="7391400" cy="425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91639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Creating </a:t>
            </a:r>
            <a:r>
              <a:rPr lang="en-US" sz="4000" dirty="0"/>
              <a:t>Advanced Queries and</a:t>
            </a:r>
            <a:br>
              <a:rPr lang="en-US" sz="4000" dirty="0"/>
            </a:br>
            <a:r>
              <a:rPr lang="en-US" sz="4000" dirty="0"/>
              <a:t>Enhancing Table Design</a:t>
            </a:r>
            <a:endParaRPr lang="en-US" sz="4000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- </a:t>
            </a:r>
            <a:r>
              <a:rPr lang="en-US" i="1" dirty="0"/>
              <a:t>Chatham Community </a:t>
            </a:r>
            <a:r>
              <a:rPr lang="en-US" i="1" dirty="0" smtClean="0"/>
              <a:t>Health Services </a:t>
            </a:r>
            <a:endParaRPr lang="en-US" dirty="0"/>
          </a:p>
          <a:p>
            <a:pPr marL="0" indent="0" algn="ctr">
              <a:buNone/>
            </a:pPr>
            <a:r>
              <a:rPr lang="en-US" sz="1800" i="1" dirty="0"/>
              <a:t>Making the Clinic Database Easier to </a:t>
            </a:r>
            <a:r>
              <a:rPr lang="en-US" sz="1800" i="1" dirty="0" smtClean="0"/>
              <a:t>Use</a:t>
            </a:r>
          </a:p>
          <a:p>
            <a:r>
              <a:rPr lang="en-US" sz="2400" dirty="0" smtClean="0"/>
              <a:t>User </a:t>
            </a:r>
            <a:r>
              <a:rPr lang="en-US" sz="2400" dirty="0"/>
              <a:t>is interested in taking better advantage of the power of </a:t>
            </a:r>
            <a:r>
              <a:rPr lang="en-US" sz="2400" dirty="0" smtClean="0"/>
              <a:t>Access to </a:t>
            </a:r>
            <a:r>
              <a:rPr lang="en-US" sz="2400" dirty="0"/>
              <a:t>make the database easier to use and to create more </a:t>
            </a:r>
            <a:r>
              <a:rPr lang="en-US" sz="2400" dirty="0" smtClean="0"/>
              <a:t>sophisticated queries</a:t>
            </a:r>
          </a:p>
          <a:p>
            <a:r>
              <a:rPr lang="en-US" sz="2400" dirty="0" smtClean="0"/>
              <a:t>User also needs </a:t>
            </a:r>
            <a:r>
              <a:rPr lang="en-US" sz="2400" dirty="0"/>
              <a:t>a summarized list of invoice amounts by </a:t>
            </a:r>
            <a:r>
              <a:rPr lang="en-US" sz="2400" dirty="0" smtClean="0"/>
              <a:t>city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62369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Defining Data Validation Rules </a:t>
            </a:r>
            <a:r>
              <a:rPr lang="en-US" sz="1200" dirty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b="1" dirty="0"/>
              <a:t>Defining Table Validation Rules</a:t>
            </a:r>
          </a:p>
          <a:p>
            <a:pPr lvl="1"/>
            <a:r>
              <a:rPr lang="en-US" sz="2400" dirty="0"/>
              <a:t>To make sure that the </a:t>
            </a:r>
            <a:r>
              <a:rPr lang="en-US" sz="2400" dirty="0" smtClean="0"/>
              <a:t>value a </a:t>
            </a:r>
            <a:r>
              <a:rPr lang="en-US" sz="2400" dirty="0"/>
              <a:t>user enters </a:t>
            </a:r>
            <a:r>
              <a:rPr lang="en-US" sz="2400" dirty="0" smtClean="0"/>
              <a:t>is not </a:t>
            </a:r>
            <a:r>
              <a:rPr lang="en-US" sz="2400" dirty="0"/>
              <a:t>larger than the </a:t>
            </a:r>
            <a:r>
              <a:rPr lang="en-US" sz="2400" dirty="0" smtClean="0"/>
              <a:t>maximum field </a:t>
            </a:r>
            <a:r>
              <a:rPr lang="en-US" sz="2400" dirty="0"/>
              <a:t>value, you can create a </a:t>
            </a:r>
            <a:r>
              <a:rPr lang="en-US" sz="2400" b="1" dirty="0"/>
              <a:t>table validation </a:t>
            </a:r>
            <a:r>
              <a:rPr lang="en-US" sz="2400" b="1" dirty="0" smtClean="0"/>
              <a:t>rule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/>
              <a:t>the Validation Rule and Validation Text </a:t>
            </a:r>
            <a:r>
              <a:rPr lang="en-US" sz="2400" dirty="0" smtClean="0"/>
              <a:t>properties and set </a:t>
            </a:r>
            <a:r>
              <a:rPr lang="en-US" sz="2400" dirty="0"/>
              <a:t>these properties for the table instead of for an individual </a:t>
            </a:r>
            <a:r>
              <a:rPr lang="en-US" sz="2400" dirty="0" smtClean="0"/>
              <a:t>field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/>
              <a:t>a </a:t>
            </a:r>
            <a:r>
              <a:rPr lang="en-US" sz="2400" dirty="0" smtClean="0"/>
              <a:t>table validation </a:t>
            </a:r>
            <a:r>
              <a:rPr lang="en-US" sz="2400" dirty="0"/>
              <a:t>rule because this validation involves multiple </a:t>
            </a:r>
            <a:r>
              <a:rPr lang="en-US" sz="2400" dirty="0" smtClean="0"/>
              <a:t>fields</a:t>
            </a:r>
          </a:p>
          <a:p>
            <a:pPr lvl="1"/>
            <a:r>
              <a:rPr lang="en-US" sz="2400" dirty="0" smtClean="0"/>
              <a:t> A </a:t>
            </a:r>
            <a:r>
              <a:rPr lang="en-US" sz="2400" dirty="0"/>
              <a:t>field validation rule </a:t>
            </a:r>
            <a:r>
              <a:rPr lang="en-US" sz="2400" dirty="0" smtClean="0"/>
              <a:t>is used </a:t>
            </a:r>
            <a:r>
              <a:rPr lang="en-US" sz="2400" dirty="0"/>
              <a:t>when the validation involves a restriction for only the selected field, and does </a:t>
            </a:r>
            <a:r>
              <a:rPr lang="en-US" sz="2400" dirty="0" smtClean="0"/>
              <a:t>not depend </a:t>
            </a:r>
            <a:r>
              <a:rPr lang="en-US" sz="2400" dirty="0"/>
              <a:t>on other fields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7583809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Defining Data Validation </a:t>
            </a:r>
            <a:r>
              <a:rPr lang="en-US" sz="4000" dirty="0" smtClean="0"/>
              <a:t>Rules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599" y="1672851"/>
            <a:ext cx="8302571" cy="297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34699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Working with Long Text Fields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 smtClean="0"/>
              <a:t>Use </a:t>
            </a:r>
            <a:r>
              <a:rPr lang="en-US" sz="2800" dirty="0"/>
              <a:t>a Long Text field to store long comments and </a:t>
            </a:r>
            <a:r>
              <a:rPr lang="en-US" sz="2800" dirty="0" smtClean="0"/>
              <a:t>explanations</a:t>
            </a:r>
          </a:p>
          <a:p>
            <a:r>
              <a:rPr lang="en-US" sz="2800" dirty="0" smtClean="0"/>
              <a:t>Short </a:t>
            </a:r>
            <a:r>
              <a:rPr lang="en-US" sz="2800" dirty="0"/>
              <a:t>Text fields </a:t>
            </a:r>
            <a:r>
              <a:rPr lang="en-US" sz="2800" dirty="0" smtClean="0"/>
              <a:t>are limited </a:t>
            </a:r>
            <a:r>
              <a:rPr lang="en-US" sz="2800" dirty="0"/>
              <a:t>to 255 characters, but Long Text fields can hold up to 65,535 </a:t>
            </a:r>
            <a:r>
              <a:rPr lang="en-US" sz="2800" dirty="0" smtClean="0"/>
              <a:t>characters</a:t>
            </a:r>
          </a:p>
          <a:p>
            <a:pPr lvl="1"/>
            <a:r>
              <a:rPr lang="en-US" sz="2400" dirty="0" smtClean="0"/>
              <a:t>Short </a:t>
            </a:r>
            <a:r>
              <a:rPr lang="en-US" sz="2400" dirty="0"/>
              <a:t>Text fields limit you to plain text with no special </a:t>
            </a:r>
            <a:r>
              <a:rPr lang="en-US" sz="2400" dirty="0" smtClean="0"/>
              <a:t>formatting</a:t>
            </a:r>
          </a:p>
          <a:p>
            <a:pPr lvl="1"/>
            <a:r>
              <a:rPr lang="en-US" sz="2400" dirty="0" smtClean="0"/>
              <a:t>Long </a:t>
            </a:r>
            <a:r>
              <a:rPr lang="en-US" sz="2400" dirty="0"/>
              <a:t>Text fields </a:t>
            </a:r>
            <a:r>
              <a:rPr lang="en-US" sz="2400" dirty="0" smtClean="0"/>
              <a:t>store </a:t>
            </a:r>
            <a:r>
              <a:rPr lang="en-US" sz="2400" dirty="0"/>
              <a:t>plain text similar to Short Text fields or to store rich text, which you can selectively format with options such as bold, italic, and different fonts and colors</a:t>
            </a:r>
          </a:p>
        </p:txBody>
      </p:sp>
    </p:spTree>
    <p:extLst>
      <p:ext uri="{BB962C8B-B14F-4D97-AF65-F5344CB8AC3E}">
        <p14:creationId xmlns:p14="http://schemas.microsoft.com/office/powerpoint/2010/main" xmlns="" val="5478582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Working with Long Text </a:t>
            </a:r>
            <a:r>
              <a:rPr lang="en-US" sz="4000" dirty="0" smtClean="0"/>
              <a:t>Fields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1866" y="1539580"/>
            <a:ext cx="7381534" cy="412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79403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Working with Long Text </a:t>
            </a:r>
            <a:r>
              <a:rPr lang="en-US" sz="4000" dirty="0" smtClean="0"/>
              <a:t>Fields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8893" y="1672133"/>
            <a:ext cx="8229600" cy="381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89261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Designating a Trusted Folder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/>
              <a:t>A database is a file, and files can contain malicious instructions that can damage </a:t>
            </a:r>
            <a:r>
              <a:rPr lang="en-US" sz="2800" dirty="0" smtClean="0"/>
              <a:t>other files </a:t>
            </a:r>
            <a:r>
              <a:rPr lang="en-US" sz="2800" dirty="0"/>
              <a:t>on your computer or files on other computers on your </a:t>
            </a:r>
            <a:r>
              <a:rPr lang="en-US" sz="2800" dirty="0" smtClean="0"/>
              <a:t>network</a:t>
            </a:r>
          </a:p>
          <a:p>
            <a:r>
              <a:rPr lang="en-US" sz="2800" dirty="0" smtClean="0"/>
              <a:t>Unless </a:t>
            </a:r>
            <a:r>
              <a:rPr lang="en-US" sz="2800" dirty="0"/>
              <a:t>you </a:t>
            </a:r>
            <a:r>
              <a:rPr lang="en-US" sz="2800" dirty="0" smtClean="0"/>
              <a:t>take special </a:t>
            </a:r>
            <a:r>
              <a:rPr lang="en-US" sz="2800" dirty="0"/>
              <a:t>steps, Access treats every database as a potential threat to your </a:t>
            </a:r>
            <a:r>
              <a:rPr lang="en-US" sz="2800" dirty="0" smtClean="0"/>
              <a:t>computer</a:t>
            </a:r>
          </a:p>
          <a:p>
            <a:r>
              <a:rPr lang="en-US" sz="2800" dirty="0" smtClean="0"/>
              <a:t>One special </a:t>
            </a:r>
            <a:r>
              <a:rPr lang="en-US" sz="2800" dirty="0"/>
              <a:t>step that you can take is to designate a folder as a </a:t>
            </a:r>
            <a:r>
              <a:rPr lang="en-US" sz="2800" b="1" dirty="0" smtClean="0"/>
              <a:t>trusted folder </a:t>
            </a:r>
            <a:r>
              <a:rPr lang="en-US" sz="2800" dirty="0"/>
              <a:t>which</a:t>
            </a:r>
            <a:r>
              <a:rPr lang="en-US" sz="2800" b="1" dirty="0" smtClean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a folder on a drive or network that you designate as trusted and where </a:t>
            </a:r>
            <a:r>
              <a:rPr lang="en-US" sz="2800" dirty="0" smtClean="0"/>
              <a:t>you place </a:t>
            </a:r>
            <a:r>
              <a:rPr lang="en-US" sz="2800" dirty="0"/>
              <a:t>databases you know are </a:t>
            </a:r>
            <a:r>
              <a:rPr lang="en-US" sz="2800" dirty="0" smtClean="0"/>
              <a:t>safe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282360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Designating a Trusted </a:t>
            </a:r>
            <a:r>
              <a:rPr lang="en-US" sz="4000" dirty="0" smtClean="0"/>
              <a:t>Folder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4400" y="1699938"/>
            <a:ext cx="72390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7517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Creating Advanced Queries and</a:t>
            </a:r>
            <a:br>
              <a:rPr lang="en-US" sz="4000" dirty="0"/>
            </a:br>
            <a:r>
              <a:rPr lang="en-US" sz="4000" dirty="0"/>
              <a:t>Enhancing Table </a:t>
            </a:r>
            <a:r>
              <a:rPr lang="en-US" sz="4000" dirty="0" smtClean="0"/>
              <a:t>Design </a:t>
            </a:r>
            <a:r>
              <a:rPr lang="en-US" sz="1200" dirty="0" smtClean="0"/>
              <a:t>(Cont</a:t>
            </a:r>
            <a:r>
              <a:rPr lang="en-US" sz="1200" dirty="0"/>
              <a:t>.)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24000"/>
            <a:ext cx="8261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27341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Creating Advanced Queries and</a:t>
            </a:r>
            <a:br>
              <a:rPr lang="en-US" sz="4000" dirty="0"/>
            </a:br>
            <a:r>
              <a:rPr lang="en-US" sz="4000" dirty="0"/>
              <a:t>Enhancing Table </a:t>
            </a:r>
            <a:r>
              <a:rPr lang="en-US" sz="4000" dirty="0" smtClean="0"/>
              <a:t>Design </a:t>
            </a:r>
            <a:r>
              <a:rPr lang="en-US" sz="1200" dirty="0" smtClean="0"/>
              <a:t>(Cont</a:t>
            </a:r>
            <a:r>
              <a:rPr lang="en-US" sz="1200" dirty="0"/>
              <a:t>.)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9281" y="2308110"/>
            <a:ext cx="4238994" cy="29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24400" y="2061952"/>
            <a:ext cx="3991743" cy="318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67812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Reviewing the Clinic Database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Navigation Pane displays the objects grouped </a:t>
            </a:r>
            <a:r>
              <a:rPr lang="en-US" sz="2400" dirty="0" smtClean="0"/>
              <a:t>by object type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Each object name has a prefix tag—a tbl prefix tag for tables, a qry prefix tag for queries, a frm prefix tag for forms, and a rpt prefix tag for reports</a:t>
            </a:r>
          </a:p>
          <a:p>
            <a:pPr lvl="1"/>
            <a:r>
              <a:rPr lang="en-US" sz="2400" dirty="0"/>
              <a:t>All three characters in each prefix tag are lower case. The word immediately after the three-character prefix begins with an upper case </a:t>
            </a:r>
            <a:r>
              <a:rPr lang="en-US" sz="2400" dirty="0" smtClean="0"/>
              <a:t>letter</a:t>
            </a:r>
            <a:endParaRPr lang="en-US" sz="2400" dirty="0"/>
          </a:p>
          <a:p>
            <a:pPr lvl="1"/>
            <a:r>
              <a:rPr lang="en-US" sz="2400" dirty="0"/>
              <a:t>Using object prefix tags, you can readily identify the object type, even when the objects have the same base name</a:t>
            </a:r>
          </a:p>
          <a:p>
            <a:pPr lvl="1"/>
            <a:r>
              <a:rPr lang="en-US" sz="2400" dirty="0"/>
              <a:t>Object names have no spaces, because other database management systems do not </a:t>
            </a:r>
            <a:r>
              <a:rPr lang="en-US" sz="2400" dirty="0" smtClean="0"/>
              <a:t>permit making it easy during conversions to those systems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67253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Using Pattern Match in a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b="1" dirty="0"/>
              <a:t>pattern match </a:t>
            </a:r>
            <a:r>
              <a:rPr lang="en-US" sz="2800" dirty="0"/>
              <a:t>selects records with a </a:t>
            </a:r>
            <a:r>
              <a:rPr lang="en-US" sz="2800" dirty="0" smtClean="0"/>
              <a:t>value for </a:t>
            </a:r>
            <a:r>
              <a:rPr lang="en-US" sz="2800" dirty="0"/>
              <a:t>the designated field that matches the pattern of a simple condition </a:t>
            </a:r>
            <a:r>
              <a:rPr lang="en-US" sz="2800" dirty="0" smtClean="0"/>
              <a:t>value</a:t>
            </a:r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/>
              <a:t>Like comparison operator </a:t>
            </a:r>
            <a:r>
              <a:rPr lang="en-US" sz="2800" dirty="0"/>
              <a:t>selects records by matching field values to a </a:t>
            </a:r>
            <a:r>
              <a:rPr lang="en-US" sz="2800" dirty="0" smtClean="0"/>
              <a:t>specific pattern </a:t>
            </a:r>
            <a:r>
              <a:rPr lang="en-US" sz="2800" dirty="0"/>
              <a:t>that includes one or more of these wildcard characters: asterisk (*), </a:t>
            </a:r>
            <a:r>
              <a:rPr lang="en-US" sz="2800" dirty="0" smtClean="0"/>
              <a:t>question mark </a:t>
            </a:r>
            <a:r>
              <a:rPr lang="en-US" sz="2800" dirty="0"/>
              <a:t>(?), and number symbol </a:t>
            </a:r>
            <a:r>
              <a:rPr lang="en-US" sz="2800" dirty="0" smtClean="0"/>
              <a:t>(#)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asterisk represents any string of characters, the question mark represents any single character, and the number symbol represents any single digit</a:t>
            </a:r>
          </a:p>
        </p:txBody>
      </p:sp>
    </p:spTree>
    <p:extLst>
      <p:ext uri="{BB962C8B-B14F-4D97-AF65-F5344CB8AC3E}">
        <p14:creationId xmlns:p14="http://schemas.microsoft.com/office/powerpoint/2010/main" xmlns="" val="27305191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2227</Words>
  <Application>Microsoft Office PowerPoint</Application>
  <PresentationFormat>On-screen Show (4:3)</PresentationFormat>
  <Paragraphs>303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2_Office Theme</vt:lpstr>
      <vt:lpstr> Tutorial 5 Creating Advanced Queries and Enhancing Table Design</vt:lpstr>
      <vt:lpstr>Objectives</vt:lpstr>
      <vt:lpstr>Objectives (Cont.)</vt:lpstr>
      <vt:lpstr>Objectives (Cont.)</vt:lpstr>
      <vt:lpstr>Creating Advanced Queries and Enhancing Table Design</vt:lpstr>
      <vt:lpstr>Creating Advanced Queries and Enhancing Table Design (Cont.)</vt:lpstr>
      <vt:lpstr>Creating Advanced Queries and Enhancing Table Design (Cont.)</vt:lpstr>
      <vt:lpstr>Reviewing the Clinic Database</vt:lpstr>
      <vt:lpstr>Using Pattern Match in a Query</vt:lpstr>
      <vt:lpstr>Using Pattern Match in a Query (Cont.)</vt:lpstr>
      <vt:lpstr>Using a List-of-Values Match in a Query</vt:lpstr>
      <vt:lpstr>Using the Not Logical Operator in a Query</vt:lpstr>
      <vt:lpstr>Using an AutoFilter to Filter Data</vt:lpstr>
      <vt:lpstr>Using an AutoFilter to Filter Data (Cont.) </vt:lpstr>
      <vt:lpstr>Assigning a Conditional Value to a Calculated Field</vt:lpstr>
      <vt:lpstr>Assigning a Conditional Value to a Calculated Field (Cont.)</vt:lpstr>
      <vt:lpstr>Assigning a Conditional Value to a Calculated Field (Cont.)</vt:lpstr>
      <vt:lpstr>Assigning a Conditional Value to a Calculated Field (Cont.)</vt:lpstr>
      <vt:lpstr>Assigning a Conditional Value to a Calculated Field (Cont.)</vt:lpstr>
      <vt:lpstr>Assigning a Conditional Value to a Calculated Field (Cont.)</vt:lpstr>
      <vt:lpstr>Assigning a Conditional Value to a Calculated Field (Cont.)</vt:lpstr>
      <vt:lpstr>Creating a Parameter Query</vt:lpstr>
      <vt:lpstr>Creating a Parameter Query (Cont.)</vt:lpstr>
      <vt:lpstr>Creating a More Flexible Parameter Query</vt:lpstr>
      <vt:lpstr>Advanced Query Wizards</vt:lpstr>
      <vt:lpstr>Creating a Crosstab Query</vt:lpstr>
      <vt:lpstr>Creating a Crosstab Query (Cont.)</vt:lpstr>
      <vt:lpstr>Creating a Crosstab Query (Cont.)</vt:lpstr>
      <vt:lpstr>Creating a Crosstab Query (Cont.)</vt:lpstr>
      <vt:lpstr>Creating a Crosstab Query (Cont.)</vt:lpstr>
      <vt:lpstr>Creating a Find Duplicates Query</vt:lpstr>
      <vt:lpstr>Creating a Find Unmatched Query</vt:lpstr>
      <vt:lpstr>Creating a Find Unmatched Query (Cont.)</vt:lpstr>
      <vt:lpstr>Creating a Top Values Query</vt:lpstr>
      <vt:lpstr>Creating a Top Values Query (Cont.)</vt:lpstr>
      <vt:lpstr>Lookup Fields and Input Masks</vt:lpstr>
      <vt:lpstr>Creating a Lookup Field</vt:lpstr>
      <vt:lpstr>Creating a Lookup Field (Cont.)</vt:lpstr>
      <vt:lpstr>Creating a Lookup Field (Cont.)</vt:lpstr>
      <vt:lpstr>Using the Input Mask Wizard</vt:lpstr>
      <vt:lpstr>Using the Input Mask Wizard (Cont.)</vt:lpstr>
      <vt:lpstr>Using the Input Mask Wizard (Cont.)</vt:lpstr>
      <vt:lpstr>Using the Input Mask Wizard (Cont.)</vt:lpstr>
      <vt:lpstr>Using the Input Mask Wizard (Cont.)</vt:lpstr>
      <vt:lpstr>Using the Input Mask Wizard (Cont.)</vt:lpstr>
      <vt:lpstr>Identifying Object Dependencies</vt:lpstr>
      <vt:lpstr>Identifying Object Dependencies (Cont.)</vt:lpstr>
      <vt:lpstr>Defining Data Validation Rules</vt:lpstr>
      <vt:lpstr>Defining Data Validation Rules (Cont.)</vt:lpstr>
      <vt:lpstr>Defining Data Validation Rules (Cont.)</vt:lpstr>
      <vt:lpstr>Defining Data Validation Rules (Cont.)</vt:lpstr>
      <vt:lpstr>Working with Long Text Fields</vt:lpstr>
      <vt:lpstr>Working with Long Text Fields (Cont.)</vt:lpstr>
      <vt:lpstr>Working with Long Text Fields (Cont.)</vt:lpstr>
      <vt:lpstr>Designating a Trusted Folder</vt:lpstr>
      <vt:lpstr>Designating a Trusted Folder (Cont.)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2013-06-26T21:59:14Z</dcterms:created>
  <dcterms:modified xsi:type="dcterms:W3CDTF">2013-06-26T21:59:25Z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